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Corsiva"/>
      <p:regular r:id="rId59"/>
      <p:bold r:id="rId60"/>
      <p:italic r:id="rId61"/>
      <p:boldItalic r:id="rId62"/>
    </p:embeddedFont>
    <p:embeddedFont>
      <p:font typeface="Roboto"/>
      <p:regular r:id="rId63"/>
      <p:bold r:id="rId64"/>
      <p:italic r:id="rId65"/>
      <p:boldItalic r:id="rId66"/>
    </p:embeddedFont>
    <p:embeddedFont>
      <p:font typeface="Kaushan Script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0C4F88-0C8D-4FE2-BEA0-9663A87E27CE}">
  <a:tblStyle styleId="{D90C4F88-0C8D-4FE2-BEA0-9663A87E27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orsiva-boldItalic.fntdata"/><Relationship Id="rId61" Type="http://schemas.openxmlformats.org/officeDocument/2006/relationships/font" Target="fonts/Corsiva-italic.fntdata"/><Relationship Id="rId20" Type="http://schemas.openxmlformats.org/officeDocument/2006/relationships/slide" Target="slides/slide14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KaushanScript-regular.fntdata"/><Relationship Id="rId60" Type="http://schemas.openxmlformats.org/officeDocument/2006/relationships/font" Target="fonts/Corsiva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Corsiva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f04019edb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f04019ed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f04019ed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f04019ed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4a84bbb6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94a84bbb6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d15a52de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d15a52de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f5dcff8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f5dcff8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945b2c2c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945b2c2c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45b2c2c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945b2c2c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45b2c2c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45b2c2c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f5dcff82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f5dcff82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1c7662df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1c7662df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7b05e90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7b05e90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1c7662df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1c7662df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f04019e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f04019e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1c7662d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1c7662d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1c7662df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1c7662d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c6d86f6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c6d86f6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f291579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f291579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d9ff06c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d9ff06c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02771c8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02771c8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f5c8917b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f5c8917b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f5c8917b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f5c8917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7b05e905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7b05e90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d9ff06c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d9ff06c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02771c8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02771c8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d9ff06c5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d9ff06c5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02771c8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02771c8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9ff06c5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d9ff06c5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02771c88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02771c8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d9ff06c5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d9ff06c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02771c8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02771c8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f5c8917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f5c891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d9ff06c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d9ff06c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7b05e90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7b05e90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02771c88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02771c88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d9ff06c5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d9ff06c5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f5c8917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f5c8917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f5c8917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f5c8917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d9ff06c5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d9ff06c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f5c8917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f5c8917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f5c8917b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f5c8917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14a7594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614a7594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14a7594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14a7594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614a75945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614a7594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954eae1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954eae1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cb7e7153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cb7e7153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b7e7153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cb7e7153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cb7e7153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cb7e7153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934fa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934fa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9934fa2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9934fa2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f04019ed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f04019ed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f04019edb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f04019ed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youtube.com/watch?v=V9qqD9LHaIk&amp;feature=youtu.b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5.png"/><Relationship Id="rId12" Type="http://schemas.openxmlformats.org/officeDocument/2006/relationships/image" Target="../media/image6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gif"/><Relationship Id="rId4" Type="http://schemas.openxmlformats.org/officeDocument/2006/relationships/image" Target="../media/image1.gif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7.gif"/><Relationship Id="rId8" Type="http://schemas.openxmlformats.org/officeDocument/2006/relationships/image" Target="../media/image2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>
            <a:hlinkClick r:id="rId3"/>
          </p:cNvPr>
          <p:cNvSpPr txBox="1"/>
          <p:nvPr>
            <p:ph type="ctrTitle"/>
          </p:nvPr>
        </p:nvSpPr>
        <p:spPr>
          <a:xfrm>
            <a:off x="183566" y="22185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Irregular Verbs</a:t>
            </a:r>
            <a:endParaRPr sz="6000">
              <a:solidFill>
                <a:srgbClr val="FFFFFF"/>
              </a:solidFill>
              <a:latin typeface="Kaushan Script"/>
              <a:ea typeface="Kaushan Script"/>
              <a:cs typeface="Kaushan Script"/>
              <a:sym typeface="Kaushan Scrip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83149" y="2781896"/>
            <a:ext cx="3377700" cy="11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Rap </a:t>
            </a:r>
            <a:endParaRPr sz="6000">
              <a:solidFill>
                <a:srgbClr val="FF0000"/>
              </a:solidFill>
              <a:latin typeface="Kaushan Script"/>
              <a:ea typeface="Kaushan Script"/>
              <a:cs typeface="Kaushan Script"/>
              <a:sym typeface="Kaushan Scrip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258700" y="188725"/>
            <a:ext cx="8591700" cy="4584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To be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positive answer.				I was…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137" name="Google Shape;137;p22"/>
          <p:cNvGraphicFramePr/>
          <p:nvPr/>
        </p:nvGraphicFramePr>
        <p:xfrm>
          <a:off x="258700" y="79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2091400"/>
                <a:gridCol w="6500300"/>
              </a:tblGrid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258700" y="188725"/>
            <a:ext cx="8591700" cy="458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To be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negative answer.				I wasn’t …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143" name="Google Shape;143;p23"/>
          <p:cNvGraphicFramePr/>
          <p:nvPr/>
        </p:nvGraphicFramePr>
        <p:xfrm>
          <a:off x="258700" y="79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2091400"/>
                <a:gridCol w="6500300"/>
              </a:tblGrid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Google Shape;148;p24"/>
          <p:cNvGraphicFramePr/>
          <p:nvPr/>
        </p:nvGraphicFramePr>
        <p:xfrm>
          <a:off x="665725" y="16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872775"/>
                <a:gridCol w="1395075"/>
                <a:gridCol w="1031725"/>
                <a:gridCol w="1213400"/>
                <a:gridCol w="1383725"/>
                <a:gridCol w="1043075"/>
                <a:gridCol w="1213400"/>
              </a:tblGrid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Present Simple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Past Simple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Question</a:t>
                      </a:r>
                      <a:endParaRPr b="1" i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Positive</a:t>
                      </a:r>
                      <a:endParaRPr b="1"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Negative</a:t>
                      </a:r>
                      <a:endParaRPr b="1"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Question</a:t>
                      </a:r>
                      <a:endParaRPr b="1" i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Positive</a:t>
                      </a:r>
                      <a:endParaRPr b="1" i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/>
                        <a:t>Negative</a:t>
                      </a:r>
                      <a:endParaRPr b="1" i="1"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 you see?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see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don’t see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see?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saw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didn’t see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Are you?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(Be) I am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am not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was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was not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 you think?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think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don’t think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think?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thought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didn’t think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 you buy?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buy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don’t buy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buy?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bought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didn’t buy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 you catch?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catch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don’t catch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catch?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caught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didn’t catch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 you teach?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teach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don’t teach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teach?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taught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didn’t teach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 you come?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come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don’t come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come?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came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didn’t come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 you do?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don’t do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do?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didn’t do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 you swim?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swim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don’t swim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swim?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swam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didn’t swim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 you win?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win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don’t win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win?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won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didn’t win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750" y="1014613"/>
            <a:ext cx="293900" cy="2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217" y="1375713"/>
            <a:ext cx="372974" cy="36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230" y="1808438"/>
            <a:ext cx="372975" cy="32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6">
            <a:alphaModFix/>
          </a:blip>
          <a:srcRect b="9934" l="0" r="0" t="0"/>
          <a:stretch/>
        </p:blipFill>
        <p:spPr>
          <a:xfrm>
            <a:off x="898224" y="2204562"/>
            <a:ext cx="448618" cy="32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7225" y="2637275"/>
            <a:ext cx="372975" cy="2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8225" y="3006825"/>
            <a:ext cx="448626" cy="32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7225" y="3435138"/>
            <a:ext cx="372975" cy="32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5588" y="3804700"/>
            <a:ext cx="293899" cy="2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11">
            <a:alphaModFix/>
          </a:blip>
          <a:srcRect b="12694" l="0" r="0" t="6294"/>
          <a:stretch/>
        </p:blipFill>
        <p:spPr>
          <a:xfrm>
            <a:off x="937225" y="4200850"/>
            <a:ext cx="372975" cy="32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9900" y="4571950"/>
            <a:ext cx="664550" cy="3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25"/>
          <p:cNvGraphicFramePr/>
          <p:nvPr/>
        </p:nvGraphicFramePr>
        <p:xfrm>
          <a:off x="222375" y="31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2922000"/>
                <a:gridCol w="2922000"/>
                <a:gridCol w="2922000"/>
              </a:tblGrid>
              <a:tr h="522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The verb “to be” - Past Simple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Question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Positive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Negative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</a:tr>
              <a:tr h="5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Was I …?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I was 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I wasn’t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</a:tr>
              <a:tr h="5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Were you?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You were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You were not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</a:tr>
              <a:tr h="5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Was he..?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He was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He was not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</a:tr>
              <a:tr h="5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Was she..?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She was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She was not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</a:tr>
              <a:tr h="5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Was it..?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It was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It was not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</a:tr>
              <a:tr h="5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Were we..?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 were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 were not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</a:tr>
              <a:tr h="5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Were they?    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They were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They were not</a:t>
                      </a:r>
                      <a:endParaRPr sz="2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6"/>
          <p:cNvGraphicFramePr/>
          <p:nvPr/>
        </p:nvGraphicFramePr>
        <p:xfrm>
          <a:off x="152225" y="11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884850"/>
                <a:gridCol w="2661100"/>
                <a:gridCol w="1772975"/>
                <a:gridCol w="1772975"/>
                <a:gridCol w="1772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Eric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Yesterday I put the eggs in the fridge.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Last week my mum let me go to the park.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Last month my neighbour said that he was </a:t>
                      </a:r>
                      <a:r>
                        <a:rPr lang="en-GB"/>
                        <a:t>going</a:t>
                      </a:r>
                      <a:r>
                        <a:rPr lang="en-GB"/>
                        <a:t> to kill me.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This morning I read a some of my book.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Izaro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This morning I put my tablet in my schoolbag.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“Let it go” sang Elsa.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Yesterday my mum said that she would let me have a surprise.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This morning I read a mystery book.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Jokin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Yesterday I put the watermelon in the fridge.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This morning my dad let me go to a party.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Earlier I said that I was a person.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Yesterday I read a book.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Jagoba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put my tablet in my schoolbag this morning.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My teacher let me play with her car.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teacher said the opposite of me in class last week.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Last week I read a book called “Blue Lock”.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This morning I put my ipad in my schoolbag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My teacher let us play games in class.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Last week my mum said that I was great!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Yesterday I read a book.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 put the eggs in the frying pan.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My brother let me massage him.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Yesterday, I said that I would bake a cake.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Yesterday I read a comic.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27"/>
          <p:cNvGraphicFramePr/>
          <p:nvPr/>
        </p:nvGraphicFramePr>
        <p:xfrm>
          <a:off x="743725" y="34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Question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Eric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Izaro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Jokin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Jagoba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28"/>
          <p:cNvGraphicFramePr/>
          <p:nvPr/>
        </p:nvGraphicFramePr>
        <p:xfrm>
          <a:off x="743725" y="34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Question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Eric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Izaro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Jokin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Jogoba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Google Shape;183;p29"/>
          <p:cNvGraphicFramePr/>
          <p:nvPr/>
        </p:nvGraphicFramePr>
        <p:xfrm>
          <a:off x="743725" y="34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Question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Eric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Izaro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Jokin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Jogoba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30"/>
          <p:cNvGraphicFramePr/>
          <p:nvPr/>
        </p:nvGraphicFramePr>
        <p:xfrm>
          <a:off x="952500" y="15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2413000"/>
                <a:gridCol w="2413000"/>
                <a:gridCol w="2413000"/>
              </a:tblGrid>
              <a:tr h="11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they at the </a:t>
                      </a:r>
                      <a:r>
                        <a:rPr lang="en-GB"/>
                        <a:t>football</a:t>
                      </a:r>
                      <a:r>
                        <a:rPr lang="en-GB"/>
                        <a:t> match last weekend?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Yes, they were. They were at the football match last </a:t>
                      </a:r>
                      <a:r>
                        <a:rPr lang="en-GB"/>
                        <a:t>weekend</a:t>
                      </a:r>
                      <a:r>
                        <a:rPr lang="en-GB"/>
                        <a:t>. They were very sad when Athletic Bilbao lost the match.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No, they weren’t. They weren’t at the football match last weekend. They were at the park.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Was she happy last week?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Yes, she was. She was happy last week because she got some great presents for Christmas.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No, she wasn’t. She wasn’t happy because she was confined for the Christmas holidays.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at the swimming pool last week?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Yes, I was. I was at the swimming pool last week. We had a great time!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No, I wasn’t. I wasn’t at the swimming pool last week because my mum said that it was too dangerous to go with covid.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7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Was he eating at Burger King yesterday?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Yes, he was. He was eating at Burger King yesterday. He loves Burger King.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No, he wasn’t. He wasn’t eating at Burger King yesterday. He hates Burger King.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" name="Google Shape;193;p31"/>
          <p:cNvGraphicFramePr/>
          <p:nvPr/>
        </p:nvGraphicFramePr>
        <p:xfrm>
          <a:off x="593782" y="34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14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come to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gymnastics class last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Tuesday?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did. I came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to </a:t>
                      </a:r>
                      <a:r>
                        <a:rPr lang="en-GB"/>
                        <a:t>gymnastics class last Tuesday.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didn’t. I didn’t come to </a:t>
                      </a:r>
                      <a:r>
                        <a:rPr lang="en-GB"/>
                        <a:t>gymnastics class last Tuesday.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Aroa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catch the ball last Monday?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did I caught the ball last Monday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didn’t. I didn’t catch </a:t>
                      </a:r>
                      <a:r>
                        <a:rPr lang="en-GB"/>
                        <a:t>the</a:t>
                      </a:r>
                      <a:r>
                        <a:rPr lang="en-GB"/>
                        <a:t> ball last Monday.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Bilbao Athletic win their last match against Real Madrid?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they did. They won their last match against Real Madrid.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they didn’t. They  didn’t win their last match </a:t>
                      </a:r>
                      <a:r>
                        <a:rPr lang="en-GB"/>
                        <a:t>against</a:t>
                      </a:r>
                      <a:r>
                        <a:rPr lang="en-GB"/>
                        <a:t> Real Madrid.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Alejo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lose anything last Monday?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did, I lost a ball last Monday.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didn’t, I didn’t lose anything last Monday.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34300" y="92750"/>
            <a:ext cx="87042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Irregular verbs are easy for me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Listen to the song and you will see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See - Saw - Seen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Be - Was - Been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Think - Thought - Thought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Buy - Bought - Bought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Always remember Catch - Caught - Caught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And one for the teacher Teach - Taught - Taught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84" y="1509301"/>
            <a:ext cx="691025" cy="6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925" y="921325"/>
            <a:ext cx="609350" cy="6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1450" y="2222775"/>
            <a:ext cx="691024" cy="6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9934" l="0" r="0" t="0"/>
          <a:stretch/>
        </p:blipFill>
        <p:spPr>
          <a:xfrm>
            <a:off x="3418035" y="2962075"/>
            <a:ext cx="923740" cy="67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2925" y="3639300"/>
            <a:ext cx="691025" cy="5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6975" y="4280675"/>
            <a:ext cx="1012825" cy="7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32"/>
          <p:cNvGraphicFramePr/>
          <p:nvPr/>
        </p:nvGraphicFramePr>
        <p:xfrm>
          <a:off x="821750" y="27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14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Beñat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Joel, did you teach English last week?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Yes, I did.  I thought English last week.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didn't. I didn’t teach English last week.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Dustan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think about playing football last Monday.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did. I thought about playing football last Monday.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No,I didn’t,I didn’t think about football last monday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Alejo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Did you find a pencil yesterday?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did, I found a pencil yesterday.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didn’t , I didn’t    find a pencil yesterday.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Did you make dessert?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made a cake. (bake with types of bread.) I made dessert.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make dessert.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Did he eat pizza?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He ate pizza. It was delicious… mmmm… pizza…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He didn’t eat pizza… booo….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Did you come from Bilbao?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We came from Bilbao.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We didn’t come from Bilbao.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16" name="Google Shape;216;p36"/>
          <p:cNvSpPr/>
          <p:nvPr/>
        </p:nvSpPr>
        <p:spPr>
          <a:xfrm>
            <a:off x="3829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Lucas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Lucas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I ate pizza earlier today.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I didn’t throw the ball outside today.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Did you speak English yesterday?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She came from Australia last week.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He didn’t make an omelette last</a:t>
            </a: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 night. 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He didn’t bake a cake last week </a:t>
            </a: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Were you at home when the phone rang at eight o’clock?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She bought new shoes yesterday.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We can’t fly</a:t>
            </a: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Did you hear me just a minute ago?</a:t>
            </a: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 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I knew that person was sad last year, but now he’s really happy because he’s in Barry’s class! Yay!! ;o)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We didn’t give him the present yesterday.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Did I break her pencil today?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I threw the ball outside last Wednesday.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They didn’t read books on Fridays.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Did she find her pencil last night.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You came from Murgia last night.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I didn’t swim in the sea today.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Did you hear what I said a minute ago.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34" name="Google Shape;234;p39"/>
          <p:cNvSpPr/>
          <p:nvPr/>
        </p:nvSpPr>
        <p:spPr>
          <a:xfrm>
            <a:off x="1068750" y="17316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Will she be happy if she finds her pencil?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Yes, Martha will be happy if she finds her pencil. She loves her pencil, she calls it Penci.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Will I buy ice cream?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Yes, I will!!!!!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No, I won’t buy any ice cream… :o(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Are you going to clean your room?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No, I am not going to clean my room!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Yes, of course, I’m going to clean my room.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40" name="Google Shape;240;p40"/>
          <p:cNvSpPr/>
          <p:nvPr/>
        </p:nvSpPr>
        <p:spPr>
          <a:xfrm>
            <a:off x="1068750" y="17316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Is she going to watch tv?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Yes, she’s going to rot her brain and </a:t>
            </a: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watch</a:t>
            </a: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 tv.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Are we going to go swimming?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Yes, we are going to go swimming.</a:t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46" name="Google Shape;246;p41"/>
          <p:cNvSpPr/>
          <p:nvPr/>
        </p:nvSpPr>
        <p:spPr>
          <a:xfrm>
            <a:off x="1068750" y="17316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234300" y="168950"/>
            <a:ext cx="87042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Come - Came - Come and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Do - Did - Done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Swim - Swam - Swum and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Win - Won - Won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Everybody look around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Lose - Lost - Lost and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Find - Found - Found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800" y="0"/>
            <a:ext cx="1053500" cy="9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200" y="714950"/>
            <a:ext cx="799725" cy="7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12694" l="0" r="0" t="0"/>
          <a:stretch/>
        </p:blipFill>
        <p:spPr>
          <a:xfrm>
            <a:off x="3977800" y="1440775"/>
            <a:ext cx="971642" cy="9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0000" y="2350332"/>
            <a:ext cx="1053499" cy="57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9824" y="3608799"/>
            <a:ext cx="1405117" cy="7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2286" y="4487375"/>
            <a:ext cx="869814" cy="5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do my homework?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 my homework.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do my homework.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go to Madrid?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went to Madrid.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go to Madrid.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catch the ball?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caught the ball.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catch the ball.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Ander 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hear my alarm clock this morning?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I heard my alarm clock this morning.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I didn’t hear my alarm clock this morning, I’m late!!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eat pizza yesterday?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I ate pizza yesterday, it was 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delicious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!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I didn’t, we had chicken and chips.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find your keys?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I found my keys.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 I didn’t find my keys. I had to call a locksmith.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58" name="Google Shape;258;p43"/>
          <p:cNvSpPr/>
          <p:nvPr/>
        </p:nvSpPr>
        <p:spPr>
          <a:xfrm>
            <a:off x="820673" y="1733042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Ander 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put my notebook in my folder?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put my notebook in my folder.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put my notebook in my folder.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do karate?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 karate.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do karate.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eat pizza?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You ate pizza.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You didn’t eat pizza.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64" name="Google Shape;264;p44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Ander B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do my homework?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I did my 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homework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 last Sunday.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I didn’t do my 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homework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buy a bike?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I bought a bike.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I didn’t buy a bike.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When did you come to Bilbao?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came to Bilbao last Friday.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come to Bilbao, I’m in Donostia.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Ander B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make a model of a beach?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made a model of a beach.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make a square model.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buy a skateboard?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 I did. I bought a skateboard.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buy a video game.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write an adventure book?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I did. I wrote an adventure book.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I didn’t. I wrote a fantasy book.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speak in Spanish?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spoke in Spanish.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speak in Catalan.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82" name="Google Shape;282;p47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go to the square?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I didn’t. I went to the beach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go to the square.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eat pizza?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ate pizza.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eat salad.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know the answer?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knew the answer.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know the answer.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88" name="Google Shape;288;p48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Oier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When did you come here?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ate pizza last Friday.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put the folder in my bag last night.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 my homework last Saturday.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Where did you see that man?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knew all the answers in the exam.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read that book last month.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When did you go to Madrid?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throw the ball last Monday.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94" name="Google Shape;294;p49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Oier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00" name="Google Shape;300;p50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Oier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play football?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play football.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played football.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like the cat?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like the cat.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liked the cat.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dance at the weekend?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dance at the weekend.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danced at the weekend.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06" name="Google Shape;306;p51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Daniel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219900" y="156777"/>
            <a:ext cx="87042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Some don’t change so don’t forget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Put - Put - Put and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Let - Let - Let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Always keep it in your head: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Say - Said - Said and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Read - Read - Read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801" y="810625"/>
            <a:ext cx="974528" cy="6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466" y="1593700"/>
            <a:ext cx="840708" cy="6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167" y="2976094"/>
            <a:ext cx="840700" cy="64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0803" y="3717925"/>
            <a:ext cx="747120" cy="67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make an omelette?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bake a cake?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made an omelette. I baked a cake.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He didn’t make an omelette. He didn’t bake a cake.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grow last year?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grew 6cm last year.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grow last year.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read a book last month?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read a book last month.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didn’t read a book last month.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12" name="Google Shape;312;p52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Daniel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 my homework.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made an omelette.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played with my lego. 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baked a cake.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 not go to the cinema.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did not go to the garden.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We did not read a book.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she play basketball?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he sing?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he swim?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18" name="Google Shape;318;p53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Will Jon do his 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homework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 for next week?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he will. He will do his homework.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Will she buy the new Harry Potter book?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she will not buy the new Harry Potter book.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she won’t.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Will we go to the cinema next week?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 we will go to the cinema next week.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Are you going to visit Disneyland?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I am going to visit Disneyland.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I’m not.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24" name="Google Shape;324;p54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Are you going to go to English class next Monday.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I’m not going to go. I hate Barry, he’s a monster…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I’m going to go to English class. Barry’s a wonderful teacher ;o)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30" name="Google Shape;330;p55"/>
          <p:cNvSpPr/>
          <p:nvPr/>
        </p:nvSpPr>
        <p:spPr>
          <a:xfrm>
            <a:off x="1409529" y="399794"/>
            <a:ext cx="11475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Sara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 took the pen last Monday.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He ate pizza.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They wrote their homework yesterday.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She didn’t throw the ball.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You didn’t make the omelette.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We didn’t speak in class.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I take the shoes?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we draw?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Did you speak in class last Wednesday?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36" name="Google Shape;336;p56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Laura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Will we go to the swimming pool.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we won’t go because 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everything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 is closed 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because</a:t>
            </a: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 of covid. I hate covid!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we will.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Will you eat an apple for lunch?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I won’t. I will have a mandarin.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Will they do their homework?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they will do their homework.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they will not. / No, they won’t.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42" name="Google Shape;342;p57"/>
          <p:cNvSpPr/>
          <p:nvPr/>
        </p:nvSpPr>
        <p:spPr>
          <a:xfrm>
            <a:off x="1051323" y="1538271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Laura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/>
          <p:nvPr/>
        </p:nvSpPr>
        <p:spPr>
          <a:xfrm>
            <a:off x="619975" y="172225"/>
            <a:ext cx="8139900" cy="481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Is she going to go to the cinema?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Yes, she is going to go to the cinema. No, she isn’t.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Is he going to do his chores tomorrow?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orsiva"/>
                <a:ea typeface="Corsiva"/>
                <a:cs typeface="Corsiva"/>
                <a:sym typeface="Corsiva"/>
              </a:rPr>
              <a:t>No, he is going to do them this morning.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348" name="Google Shape;348;p58"/>
          <p:cNvSpPr/>
          <p:nvPr/>
        </p:nvSpPr>
        <p:spPr>
          <a:xfrm>
            <a:off x="1297350" y="436275"/>
            <a:ext cx="1102200" cy="110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Laura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3" name="Google Shape;353;p59"/>
          <p:cNvGraphicFramePr/>
          <p:nvPr/>
        </p:nvGraphicFramePr>
        <p:xfrm>
          <a:off x="244475" y="7629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1580925"/>
                <a:gridCol w="7039225"/>
              </a:tblGrid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Beñat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at the Emirates stadium?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Dustan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at the San Mames stadium?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Jon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at the park?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Jon 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at home last wednesday?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Alejo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at the park last Wednesday?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playing football last Tuesday?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at the gymnastic class last Monday?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at the football training last Friday?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Izaro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Aroa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Were you at English class last Monday?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4" name="Google Shape;354;p59"/>
          <p:cNvSpPr/>
          <p:nvPr/>
        </p:nvSpPr>
        <p:spPr>
          <a:xfrm>
            <a:off x="258700" y="188725"/>
            <a:ext cx="8591700" cy="458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Was/Were: question.				Was I… / Were you…?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9" name="Google Shape;359;p60"/>
          <p:cNvGraphicFramePr/>
          <p:nvPr/>
        </p:nvGraphicFramePr>
        <p:xfrm>
          <a:off x="259050" y="76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1580925"/>
                <a:gridCol w="7039225"/>
              </a:tblGrid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Beñat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was in the  Emirates Stadium.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Dustan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Yes, I was in San Mames stadium.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Jon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was. I was at the park.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Jon 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was.I was at home last wednesday.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Alejo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was, I was at the park last Wednesday.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was, I was playing football last Tuesday.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was.I was at the gymnastic class last Monday.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 I was. I was at the football training last Friday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Izaro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Aroa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Yes,I was.I was at English class last Monday.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0" name="Google Shape;360;p60"/>
          <p:cNvSpPr/>
          <p:nvPr/>
        </p:nvSpPr>
        <p:spPr>
          <a:xfrm>
            <a:off x="258700" y="188725"/>
            <a:ext cx="8591700" cy="4584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to: positive answer.				I was…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" name="Google Shape;365;p61"/>
          <p:cNvGraphicFramePr/>
          <p:nvPr/>
        </p:nvGraphicFramePr>
        <p:xfrm>
          <a:off x="259050" y="76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1580925"/>
                <a:gridCol w="7039225"/>
              </a:tblGrid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Beñat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wasn’t at the Emirates Stadium.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Dustan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wasn’t at San Mames stadium.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Jon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wasn’t , I wasn’t at the park.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Jon 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wasn’t at home last wednesday.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Alejo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wasn’t, I wasn’t at the park last Wednesday.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wasn’t, I wasn’t playing football last Tuesday.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wasn’t,I wasn’t at the gymnastic class last Monday.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wasn’t, I wasn’t at the football training last Friday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Izaro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1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Aroa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I wasn’t , I wasn’t at the English class last Monday.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6" name="Google Shape;366;p61"/>
          <p:cNvSpPr/>
          <p:nvPr/>
        </p:nvSpPr>
        <p:spPr>
          <a:xfrm>
            <a:off x="258700" y="188725"/>
            <a:ext cx="8591700" cy="458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to: negative answer.				I wasn’t 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19900" y="272501"/>
            <a:ext cx="8704200" cy="49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Some are different, don’t be afraid of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Hear, heard, heard and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Make, made, made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Know, knew, known and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Grow, grew, grown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Throw, threw, thrown and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Fly, flew, flown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425" y="1607473"/>
            <a:ext cx="1098026" cy="67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372" y="2363763"/>
            <a:ext cx="886025" cy="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924" y="2866175"/>
            <a:ext cx="956451" cy="94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4376" y="3619125"/>
            <a:ext cx="639850" cy="7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2375" y="4342200"/>
            <a:ext cx="748299" cy="7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2000" y="757300"/>
            <a:ext cx="956450" cy="8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/>
          <p:nvPr/>
        </p:nvSpPr>
        <p:spPr>
          <a:xfrm>
            <a:off x="258700" y="188725"/>
            <a:ext cx="8591700" cy="458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To be: question.				Was I… / Were you…?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372" name="Google Shape;372;p62"/>
          <p:cNvGraphicFramePr/>
          <p:nvPr/>
        </p:nvGraphicFramePr>
        <p:xfrm>
          <a:off x="258700" y="79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2091400"/>
                <a:gridCol w="6500300"/>
              </a:tblGrid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Eric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Izaro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Jokin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Jagoba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Alba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June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3"/>
          <p:cNvSpPr/>
          <p:nvPr/>
        </p:nvSpPr>
        <p:spPr>
          <a:xfrm>
            <a:off x="258700" y="188725"/>
            <a:ext cx="8591700" cy="4584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To be: positive answer.				I was…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378" name="Google Shape;378;p63"/>
          <p:cNvGraphicFramePr/>
          <p:nvPr/>
        </p:nvGraphicFramePr>
        <p:xfrm>
          <a:off x="258700" y="79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2091400"/>
                <a:gridCol w="6500300"/>
              </a:tblGrid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Eric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Izaro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Jokin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Jagoba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Alba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June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/>
          <p:nvPr/>
        </p:nvSpPr>
        <p:spPr>
          <a:xfrm>
            <a:off x="258700" y="188725"/>
            <a:ext cx="8591700" cy="4584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To be: negative answer.				I wasn’t …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258700" y="79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2091400"/>
                <a:gridCol w="6500300"/>
              </a:tblGrid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Eric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Izaro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Jokin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Jagoba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Alba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/>
                        <a:t>June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157417" y="200691"/>
            <a:ext cx="8704200" cy="49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Some verbs end in “e” and “n” like: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Give, Gave, Given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Take, Took, Taken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Write, Wrote, Written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Eat, Ate, Eaten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Speak, Spoke, Spoken and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Break, Broke, Broken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890" y="2243538"/>
            <a:ext cx="751125" cy="8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73" y="2860075"/>
            <a:ext cx="1140722" cy="8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027" y="3471843"/>
            <a:ext cx="751125" cy="88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3772" y="4361525"/>
            <a:ext cx="751125" cy="7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4668" y="1530375"/>
            <a:ext cx="837007" cy="6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34675" y="676801"/>
            <a:ext cx="751125" cy="8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/>
        </p:nvSpPr>
        <p:spPr>
          <a:xfrm>
            <a:off x="411000" y="528450"/>
            <a:ext cx="8322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it good or is it bad?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verbs we Have, Had, Had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 this is the end of our song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 Go, Went, Gone in …. 3,2,1!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21919" r="21602" t="0"/>
          <a:stretch/>
        </p:blipFill>
        <p:spPr>
          <a:xfrm>
            <a:off x="4571999" y="833250"/>
            <a:ext cx="1007900" cy="10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300" y="2295500"/>
            <a:ext cx="1724875" cy="11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1035425" y="360250"/>
            <a:ext cx="2517300" cy="7191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-GB"/>
              <a:t>ositive (to be)</a:t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4075750" y="327550"/>
            <a:ext cx="4075500" cy="141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am/ I was</a:t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948250" y="1922075"/>
            <a:ext cx="2604600" cy="835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</a:t>
            </a:r>
            <a:r>
              <a:rPr lang="en-GB"/>
              <a:t>egative (to be)</a:t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999550" y="2080150"/>
            <a:ext cx="4075500" cy="141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not/ I was not </a:t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068125" y="3978125"/>
            <a:ext cx="2397300" cy="719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</a:t>
            </a:r>
            <a:r>
              <a:rPr lang="en-GB"/>
              <a:t>uestion (to be)</a:t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3999550" y="3680350"/>
            <a:ext cx="4075500" cy="141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 I/ Was I/ Were you …?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258700" y="188725"/>
            <a:ext cx="8591700" cy="458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To be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question.				Was I… / Were you…?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131" name="Google Shape;131;p21"/>
          <p:cNvGraphicFramePr/>
          <p:nvPr/>
        </p:nvGraphicFramePr>
        <p:xfrm>
          <a:off x="258700" y="79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{D90C4F88-0C8D-4FE2-BEA0-9663A87E27CE}</a:tableStyleId>
              </a:tblPr>
              <a:tblGrid>
                <a:gridCol w="2091400"/>
                <a:gridCol w="6500300"/>
              </a:tblGrid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